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6858000" cx="12192000"/>
  <p:notesSz cx="6858000" cy="9144000"/>
  <p:embeddedFontLst>
    <p:embeddedFont>
      <p:font typeface="Roboto"/>
      <p:regular r:id="rId20"/>
      <p:bold r:id="rId21"/>
      <p:italic r:id="rId22"/>
      <p:boldItalic r:id="rId23"/>
    </p:embeddedFont>
    <p:embeddedFont>
      <p:font typeface="Work Sans Medium"/>
      <p:regular r:id="rId24"/>
      <p:bold r:id="rId25"/>
      <p:italic r:id="rId26"/>
      <p:boldItalic r:id="rId27"/>
    </p:embeddedFont>
    <p:embeddedFont>
      <p:font typeface="Work Sans Light"/>
      <p:regular r:id="rId28"/>
      <p:bold r:id="rId29"/>
      <p:italic r:id="rId30"/>
      <p:boldItalic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32" roundtripDataSignature="AMtx7mhTmlJa/atzV7eJEmJHxjfjt7XXG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FA413C2B-F7F1-48C4-A6D5-A4CA55C5075B}">
  <a:tblStyle styleId="{FA413C2B-F7F1-48C4-A6D5-A4CA55C5075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CE0EDD15-32C9-4271-9344-DC5C21A384C5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63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63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63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63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63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63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regular.fntdata"/><Relationship Id="rId22" Type="http://schemas.openxmlformats.org/officeDocument/2006/relationships/font" Target="fonts/Roboto-italic.fntdata"/><Relationship Id="rId21" Type="http://schemas.openxmlformats.org/officeDocument/2006/relationships/font" Target="fonts/Roboto-bold.fntdata"/><Relationship Id="rId24" Type="http://schemas.openxmlformats.org/officeDocument/2006/relationships/font" Target="fonts/WorkSansMedium-regular.fntdata"/><Relationship Id="rId23" Type="http://schemas.openxmlformats.org/officeDocument/2006/relationships/font" Target="fonts/Roboto-bold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WorkSansMedium-italic.fntdata"/><Relationship Id="rId25" Type="http://schemas.openxmlformats.org/officeDocument/2006/relationships/font" Target="fonts/WorkSansMedium-bold.fntdata"/><Relationship Id="rId28" Type="http://schemas.openxmlformats.org/officeDocument/2006/relationships/font" Target="fonts/WorkSansLight-regular.fntdata"/><Relationship Id="rId27" Type="http://schemas.openxmlformats.org/officeDocument/2006/relationships/font" Target="fonts/WorkSansMedium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WorkSansLight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WorkSansLight-boldItalic.fntdata"/><Relationship Id="rId30" Type="http://schemas.openxmlformats.org/officeDocument/2006/relationships/font" Target="fonts/WorkSansLight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32" Type="http://customschemas.google.com/relationships/presentationmetadata" Target="meta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s-MX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4" name="Google Shape;94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f4ed825787_2_17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68" name="Google Shape;168;g1f4ed825787_2_17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76" name="Google Shape;176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87" name="Google Shape;187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98" name="Google Shape;198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11" name="Google Shape;211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03" name="Google Shape;103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10" name="Google Shape;110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19" name="Google Shape;119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27" name="Google Shape;127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35" name="Google Shape;135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43" name="Google Shape;143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51" name="Google Shape;151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60" name="Google Shape;160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6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6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18" name="Google Shape;18;p16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9" name="Google Shape;19;p1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2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26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26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76" name="Google Shape;76;p26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7" name="Google Shape;77;p2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27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3" name="Google Shape;83;p2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2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2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8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28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9" name="Google Shape;89;p2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2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2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">
  <p:cSld name="Diseño personalizado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1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/>
        </p:txBody>
      </p:sp>
      <p:sp>
        <p:nvSpPr>
          <p:cNvPr id="25" name="Google Shape;25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/>
        </p:txBody>
      </p:sp>
      <p:sp>
        <p:nvSpPr>
          <p:cNvPr id="26" name="Google Shape;26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Encabezado de sección">
  <p:cSld name="2_Encabezado de sección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trón de fondo&#10;&#10;Descripción generada automáticamente" id="28" name="Google Shape;28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54859" y="303050"/>
            <a:ext cx="855785" cy="8339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20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20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37" name="Google Shape;37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2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3" name="Google Shape;43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22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2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9" name="Google Shape;49;p2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2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23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" name="Google Shape;55;p23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6" name="Google Shape;56;p2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24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24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2" name="Google Shape;62;p24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" name="Google Shape;63;p24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4" name="Google Shape;64;p24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" name="Google Shape;65;p2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Relationship Id="rId4" Type="http://schemas.openxmlformats.org/officeDocument/2006/relationships/image" Target="../media/image11.png"/><Relationship Id="rId5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6.png"/><Relationship Id="rId4" Type="http://schemas.openxmlformats.org/officeDocument/2006/relationships/hyperlink" Target="https://drive.google.com/file/d/1J5JyOejaYNR4HsT-stynuUK-M56LAVao/view?usp=drive_link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forms.gle/PqJcAruYBwVD32ks9" TargetMode="External"/><Relationship Id="rId4" Type="http://schemas.openxmlformats.org/officeDocument/2006/relationships/hyperlink" Target="https://docs.google.com/document/d/1_70qaygqtUhbrDbU6s5SiBhMcEvD_4gF/edit?usp=sharing&amp;ouid=113851609166169504605&amp;rtpof=true&amp;sd=true" TargetMode="External"/><Relationship Id="rId5" Type="http://schemas.openxmlformats.org/officeDocument/2006/relationships/image" Target="../media/image12.png"/><Relationship Id="rId6" Type="http://schemas.openxmlformats.org/officeDocument/2006/relationships/image" Target="../media/image18.png"/><Relationship Id="rId7" Type="http://schemas.openxmlformats.org/officeDocument/2006/relationships/image" Target="../media/image2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docs.google.com/document/d/11Flwmae-nQW0c7K9cThxzNqigxdeGLNu/edit?usp=sharing&amp;ouid=113851609166169504605&amp;rtpof=true&amp;sd=true" TargetMode="External"/></Relationships>
</file>

<file path=ppt/slides/_rels/slide13.xml.rels><?xml version="1.0" encoding="UTF-8" standalone="yes"?><Relationships xmlns="http://schemas.openxmlformats.org/package/2006/relationships"><Relationship Id="rId11" Type="http://schemas.openxmlformats.org/officeDocument/2006/relationships/hyperlink" Target="https://lun-us.icons8.com/play/UUcnVFwH6EGmbQQymd5tcg?artboard=aXZnjyHXF0at3r4NkI7JOA&amp;animation=fromright" TargetMode="External"/><Relationship Id="rId10" Type="http://schemas.openxmlformats.org/officeDocument/2006/relationships/hyperlink" Target="https://lun-us.icons8.com/play/UUcnVFwH6EGmbQQymd5tcg?artboard=aXZnjyHXF0at3r4NkI7JOA&amp;animation=fromright" TargetMode="External"/><Relationship Id="rId13" Type="http://schemas.openxmlformats.org/officeDocument/2006/relationships/hyperlink" Target="https://drive.google.com/file/d/1717C_RKZ3Ua9dBEoAvNV0_kiirziW4Gy/view?usp=drive_link" TargetMode="External"/><Relationship Id="rId12" Type="http://schemas.openxmlformats.org/officeDocument/2006/relationships/hyperlink" Target="https://lun-us.icons8.com/play/UUcnVFwH6EGmbQQymd5tcg?artboard=aXZnjyHXF0at3r4NkI7JOA&amp;animation=fromright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.png"/><Relationship Id="rId4" Type="http://schemas.openxmlformats.org/officeDocument/2006/relationships/image" Target="../media/image15.png"/><Relationship Id="rId9" Type="http://schemas.openxmlformats.org/officeDocument/2006/relationships/image" Target="../media/image24.png"/><Relationship Id="rId15" Type="http://schemas.openxmlformats.org/officeDocument/2006/relationships/hyperlink" Target="https://drive.google.com/file/d/1okJCojDrHxTb4LG-az7K4mQcKbJYyB2y/view?usp=drive_link" TargetMode="External"/><Relationship Id="rId14" Type="http://schemas.openxmlformats.org/officeDocument/2006/relationships/hyperlink" Target="https://drive.google.com/file/d/1Sc_qssKE1YvJjENWPRyycIg7kHAruJC_/view?usp=drive_link" TargetMode="External"/><Relationship Id="rId17" Type="http://schemas.openxmlformats.org/officeDocument/2006/relationships/hyperlink" Target="https://drive.google.com/file/d/1WazZjr7V3L41riEM-wcycMDF8zox_-fq/view?usp=drive_link" TargetMode="External"/><Relationship Id="rId16" Type="http://schemas.openxmlformats.org/officeDocument/2006/relationships/hyperlink" Target="https://drive.google.com/file/d/1WazZjr7V3L41riEM-wcycMDF8zox_-fq/view?usp=drive_link" TargetMode="External"/><Relationship Id="rId5" Type="http://schemas.openxmlformats.org/officeDocument/2006/relationships/image" Target="../media/image20.png"/><Relationship Id="rId6" Type="http://schemas.openxmlformats.org/officeDocument/2006/relationships/image" Target="../media/image14.png"/><Relationship Id="rId18" Type="http://schemas.openxmlformats.org/officeDocument/2006/relationships/hyperlink" Target="https://drive.google.com/file/d/1RCMOEK5SrroFqc6mV5SypPTFTKv0mkGY/view?usp=drive_link" TargetMode="External"/><Relationship Id="rId7" Type="http://schemas.openxmlformats.org/officeDocument/2006/relationships/image" Target="../media/image13.png"/><Relationship Id="rId8" Type="http://schemas.openxmlformats.org/officeDocument/2006/relationships/image" Target="../media/image2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3.png"/><Relationship Id="rId4" Type="http://schemas.openxmlformats.org/officeDocument/2006/relationships/hyperlink" Target="https://docs.google.com/document/d/1aOHF1-GCL_2S4Ytl5_sHQwSBU3XX85Zm/edit?usp=sharing&amp;ouid=113851609166169504605&amp;rtpof=true&amp;sd=true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Relationship Id="rId4" Type="http://schemas.openxmlformats.org/officeDocument/2006/relationships/hyperlink" Target="https://drive.google.com/file/d/1tyghdr2hEftW0LoEkNdWi-xYDnC7TZI-/view?usp=drive_link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95700" y="897450"/>
            <a:ext cx="2685400" cy="2685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indow" id="97" name="Google Shape;97;p1"/>
          <p:cNvPicPr preferRelativeResize="0"/>
          <p:nvPr>
            <p:ph idx="2" type="pic"/>
          </p:nvPr>
        </p:nvPicPr>
        <p:blipFill rotWithShape="1">
          <a:blip r:embed="rId4">
            <a:alphaModFix/>
          </a:blip>
          <a:srcRect b="100000" l="-3150" r="3149" t="-100000"/>
          <a:stretch/>
        </p:blipFill>
        <p:spPr>
          <a:xfrm>
            <a:off x="300470" y="206391"/>
            <a:ext cx="11891530" cy="148036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indow" id="98" name="Google Shape;98;p1"/>
          <p:cNvPicPr preferRelativeResize="0"/>
          <p:nvPr/>
        </p:nvPicPr>
        <p:blipFill rotWithShape="1">
          <a:blip r:embed="rId5">
            <a:alphaModFix amt="20000"/>
          </a:blip>
          <a:srcRect b="0" l="0" r="0" t="0"/>
          <a:stretch/>
        </p:blipFill>
        <p:spPr>
          <a:xfrm>
            <a:off x="1890944" y="1777984"/>
            <a:ext cx="8895425" cy="4873626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"/>
          <p:cNvSpPr txBox="1"/>
          <p:nvPr/>
        </p:nvSpPr>
        <p:spPr>
          <a:xfrm>
            <a:off x="8004014" y="6085642"/>
            <a:ext cx="4054821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-MX" sz="2000" u="none" cap="none" strike="noStrik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Análisis y Desarrollo de Software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1"/>
          <p:cNvSpPr txBox="1"/>
          <p:nvPr/>
        </p:nvSpPr>
        <p:spPr>
          <a:xfrm>
            <a:off x="4244600" y="3937050"/>
            <a:ext cx="30273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MX" sz="40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EDUFAST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f4ed825787_2_176"/>
          <p:cNvSpPr txBox="1"/>
          <p:nvPr>
            <p:ph type="title"/>
          </p:nvPr>
        </p:nvSpPr>
        <p:spPr>
          <a:xfrm>
            <a:off x="456217" y="330750"/>
            <a:ext cx="10260000" cy="83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Work Sans Medium"/>
              <a:buNone/>
            </a:pPr>
            <a:r>
              <a:rPr lang="es-MX" sz="40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Mapas de Procesos </a:t>
            </a:r>
            <a:endParaRPr/>
          </a:p>
        </p:txBody>
      </p:sp>
      <p:pic>
        <p:nvPicPr>
          <p:cNvPr id="171" name="Google Shape;171;g1f4ed825787_2_1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9875" y="2266825"/>
            <a:ext cx="10917625" cy="4433525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g1f4ed825787_2_176"/>
          <p:cNvSpPr txBox="1"/>
          <p:nvPr/>
        </p:nvSpPr>
        <p:spPr>
          <a:xfrm>
            <a:off x="10847700" y="6396300"/>
            <a:ext cx="1344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MX" sz="1800">
                <a:solidFill>
                  <a:schemeClr val="dk1"/>
                </a:solidFill>
                <a:uFill>
                  <a:noFill/>
                </a:u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ver formato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g1f4ed825787_2_176"/>
          <p:cNvSpPr txBox="1"/>
          <p:nvPr/>
        </p:nvSpPr>
        <p:spPr>
          <a:xfrm>
            <a:off x="364550" y="1451325"/>
            <a:ext cx="11380800" cy="2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 institución al implementar el software 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0"/>
          <p:cNvSpPr txBox="1"/>
          <p:nvPr>
            <p:ph type="title"/>
          </p:nvPr>
        </p:nvSpPr>
        <p:spPr>
          <a:xfrm>
            <a:off x="456217" y="330750"/>
            <a:ext cx="10260000" cy="83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Work Sans Medium"/>
              <a:buNone/>
            </a:pPr>
            <a:r>
              <a:rPr lang="es-MX" sz="40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Técnica de Recolección de Datos </a:t>
            </a:r>
            <a:endParaRPr/>
          </a:p>
        </p:txBody>
      </p:sp>
      <p:sp>
        <p:nvSpPr>
          <p:cNvPr id="179" name="Google Shape;179;p10"/>
          <p:cNvSpPr txBox="1"/>
          <p:nvPr/>
        </p:nvSpPr>
        <p:spPr>
          <a:xfrm>
            <a:off x="3771900" y="4400550"/>
            <a:ext cx="8458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10"/>
          <p:cNvSpPr txBox="1"/>
          <p:nvPr/>
        </p:nvSpPr>
        <p:spPr>
          <a:xfrm>
            <a:off x="1409700" y="2038350"/>
            <a:ext cx="88392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La técnica usada para la recolección de datos fue realizar una encuesta la cual consta de 13 preguntas y fue respondida por 31 personas.</a:t>
            </a:r>
            <a:endParaRPr sz="1800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Esta </a:t>
            </a:r>
            <a:r>
              <a:rPr lang="es-MX" sz="1800">
                <a:solidFill>
                  <a:schemeClr val="dk1"/>
                </a:solidFill>
                <a:highlight>
                  <a:srgbClr val="FFFFFF"/>
                </a:highlight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encuesta</a:t>
            </a:r>
            <a:r>
              <a:rPr lang="es-MX" sz="18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s-MX" sz="1800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fue una ayuda para saber si un aplicativo web de gestión educativa era viable y tener más confianza para así poder crear el software edufast</a:t>
            </a:r>
            <a:endParaRPr sz="1800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1" name="Google Shape;181;p10"/>
          <p:cNvSpPr txBox="1"/>
          <p:nvPr/>
        </p:nvSpPr>
        <p:spPr>
          <a:xfrm>
            <a:off x="10525500" y="646125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>
                <a:solidFill>
                  <a:srgbClr val="0D0D0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    </a:t>
            </a:r>
            <a:r>
              <a:rPr lang="es-MX" sz="18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s-MX" sz="1800">
                <a:solidFill>
                  <a:schemeClr val="dk1"/>
                </a:solidFill>
                <a:highlight>
                  <a:schemeClr val="lt1"/>
                </a:highlight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Tabulación</a:t>
            </a:r>
            <a:r>
              <a:rPr lang="es-MX" sz="800">
                <a:solidFill>
                  <a:schemeClr val="dk1"/>
                </a:solidFill>
              </a:rPr>
              <a:t> </a:t>
            </a:r>
            <a:endParaRPr sz="800">
              <a:solidFill>
                <a:schemeClr val="dk1"/>
              </a:solidFill>
            </a:endParaRPr>
          </a:p>
        </p:txBody>
      </p:sp>
      <p:pic>
        <p:nvPicPr>
          <p:cNvPr id="182" name="Google Shape;182;p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42025" y="3456626"/>
            <a:ext cx="2862749" cy="298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1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48238" y="3411950"/>
            <a:ext cx="2784775" cy="3089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1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642350" y="3609025"/>
            <a:ext cx="2712015" cy="2988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2"/>
          <p:cNvSpPr txBox="1"/>
          <p:nvPr>
            <p:ph type="title"/>
          </p:nvPr>
        </p:nvSpPr>
        <p:spPr>
          <a:xfrm>
            <a:off x="456217" y="330750"/>
            <a:ext cx="10260000" cy="83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Work Sans Medium"/>
              <a:buNone/>
            </a:pPr>
            <a:r>
              <a:rPr lang="es-MX" sz="40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Requerimientos  </a:t>
            </a:r>
            <a:endParaRPr/>
          </a:p>
        </p:txBody>
      </p:sp>
      <p:graphicFrame>
        <p:nvGraphicFramePr>
          <p:cNvPr id="190" name="Google Shape;190;p12"/>
          <p:cNvGraphicFramePr/>
          <p:nvPr/>
        </p:nvGraphicFramePr>
        <p:xfrm>
          <a:off x="222650" y="2363975"/>
          <a:ext cx="3000000" cy="3000000"/>
        </p:xfrm>
        <a:graphic>
          <a:graphicData uri="http://schemas.openxmlformats.org/drawingml/2006/table">
            <a:tbl>
              <a:tblPr bandCol="1" bandRow="1">
                <a:noFill/>
                <a:tableStyleId>{FA413C2B-F7F1-48C4-A6D5-A4CA55C5075B}</a:tableStyleId>
              </a:tblPr>
              <a:tblGrid>
                <a:gridCol w="1723650"/>
                <a:gridCol w="4048500"/>
              </a:tblGrid>
              <a:tr h="5688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b="1" lang="es-MX" sz="1200"/>
                        <a:t>Identificación del requerimiento: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44450" marL="44450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s-MX" sz="1200"/>
                        <a:t>RF01.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44450" marL="44450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91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b="1" lang="es-MX" sz="1200"/>
                        <a:t>Nombre del requerimiento: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44450" marL="44450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s-MX" sz="1200"/>
                        <a:t>Iniciar sesión 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44450" marL="44450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6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b="1" lang="es-MX" sz="1200"/>
                        <a:t>Características: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44450" marL="44450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s-MX" sz="1200"/>
                        <a:t>Inicia sesión para ingresar a sistema, es para el profesor, estudiante,padres de familia,admin y Administrativos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44450" marL="44450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71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b="1" lang="es-MX" sz="1200"/>
                        <a:t>Descripción del requerimiento: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44450" marL="44450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s-MX" sz="1200"/>
                        <a:t>El sistema le permitirá dar ingreso al llenar el usuario y contraseña, cargando el sistema dependiendo su perfil </a:t>
                      </a:r>
                      <a:endParaRPr sz="1200"/>
                    </a:p>
                  </a:txBody>
                  <a:tcPr marT="0" marB="0" marR="44450" marL="44450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13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b="1" lang="es-MX" sz="1200"/>
                        <a:t>Requerimientos NO funcionales: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44450" marL="44450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048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Char char="●"/>
                      </a:pPr>
                      <a:r>
                        <a:rPr lang="es-MX" sz="1200"/>
                        <a:t>RNF01</a:t>
                      </a:r>
                      <a:endParaRPr sz="1200"/>
                    </a:p>
                    <a:p>
                      <a:pPr indent="-3048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Char char="●"/>
                      </a:pPr>
                      <a:r>
                        <a:rPr lang="es-MX" sz="1200"/>
                        <a:t>RNF04</a:t>
                      </a:r>
                      <a:endParaRPr sz="1200"/>
                    </a:p>
                    <a:p>
                      <a:pPr indent="-304800" lvl="0" marL="45720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Char char="●"/>
                      </a:pPr>
                      <a:r>
                        <a:rPr lang="es-MX" sz="1200"/>
                        <a:t>RNF07</a:t>
                      </a:r>
                      <a:endParaRPr sz="1200"/>
                    </a:p>
                    <a:p>
                      <a:pPr indent="-304800" lvl="0" marL="45720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Char char="●"/>
                      </a:pPr>
                      <a:r>
                        <a:rPr lang="es-MX" sz="1200"/>
                        <a:t>RNF08</a:t>
                      </a:r>
                      <a:endParaRPr sz="1200"/>
                    </a:p>
                  </a:txBody>
                  <a:tcPr marT="0" marB="0" marR="44450" marL="44450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91" name="Google Shape;191;p12"/>
          <p:cNvSpPr txBox="1"/>
          <p:nvPr/>
        </p:nvSpPr>
        <p:spPr>
          <a:xfrm>
            <a:off x="10857250" y="6457800"/>
            <a:ext cx="225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>
                <a:solidFill>
                  <a:schemeClr val="dk1"/>
                </a:solidFill>
                <a:uFill>
                  <a:noFill/>
                </a:u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ver documento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12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93" name="Google Shape;193;p12"/>
          <p:cNvGraphicFramePr/>
          <p:nvPr/>
        </p:nvGraphicFramePr>
        <p:xfrm>
          <a:off x="6429050" y="2434400"/>
          <a:ext cx="3000000" cy="3000000"/>
        </p:xfrm>
        <a:graphic>
          <a:graphicData uri="http://schemas.openxmlformats.org/drawingml/2006/table">
            <a:tbl>
              <a:tblPr bandCol="1" bandRow="1">
                <a:noFill/>
                <a:tableStyleId>{CE0EDD15-32C9-4271-9344-DC5C21A384C5}</a:tableStyleId>
              </a:tblPr>
              <a:tblGrid>
                <a:gridCol w="1238875"/>
                <a:gridCol w="4250050"/>
              </a:tblGrid>
              <a:tr h="928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MX" sz="1000"/>
                        <a:t>Identificación del requerimiento: </a:t>
                      </a:r>
                      <a:endParaRPr sz="1000"/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000"/>
                        <a:t>RNF01</a:t>
                      </a:r>
                      <a:endParaRPr sz="1000"/>
                    </a:p>
                  </a:txBody>
                  <a:tcPr marT="0" marB="0" marR="68575" marL="68575"/>
                </a:tc>
              </a:tr>
              <a:tr h="721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MX" sz="1000"/>
                        <a:t>Nombre del Requerimiento: </a:t>
                      </a:r>
                      <a:endParaRPr sz="1000"/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000"/>
                        <a:t>Interfaz del sistema.</a:t>
                      </a:r>
                      <a:endParaRPr sz="1000"/>
                    </a:p>
                  </a:txBody>
                  <a:tcPr marT="0" marB="0" marR="68575" marL="68575"/>
                </a:tc>
              </a:tr>
              <a:tr h="721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MX" sz="1000"/>
                        <a:t>Características: </a:t>
                      </a:r>
                      <a:endParaRPr sz="1000"/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000"/>
                        <a:t>El sistema presentará una interfaz de usuario sencilla para que sea de fácil manejo a los usuarios del sistema.</a:t>
                      </a:r>
                      <a:endParaRPr sz="1000"/>
                    </a:p>
                  </a:txBody>
                  <a:tcPr marT="0" marB="0" marR="68575" marL="68575"/>
                </a:tc>
              </a:tr>
              <a:tr h="721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MX" sz="1000"/>
                        <a:t>Descripción del requerimiento:</a:t>
                      </a:r>
                      <a:r>
                        <a:rPr b="1" i="1" lang="es-MX" sz="1000"/>
                        <a:t> </a:t>
                      </a:r>
                      <a:endParaRPr sz="1000"/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000"/>
                        <a:t>El sistema debe tener una interfaz de uso intuitiva y sencilla.</a:t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0" marB="0" marR="68575" marL="68575"/>
                </a:tc>
              </a:tr>
              <a:tr h="721600"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MX" sz="1000"/>
                        <a:t>Prioridad del requerimiento:     </a:t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000"/>
                        <a:t>Alta	</a:t>
                      </a:r>
                      <a:endParaRPr sz="1000"/>
                    </a:p>
                  </a:txBody>
                  <a:tcPr marT="0" marB="0" marR="68575" marL="68575"/>
                </a:tc>
                <a:tc hMerge="1"/>
              </a:tr>
            </a:tbl>
          </a:graphicData>
        </a:graphic>
      </p:graphicFrame>
      <p:sp>
        <p:nvSpPr>
          <p:cNvPr id="194" name="Google Shape;194;p12"/>
          <p:cNvSpPr txBox="1"/>
          <p:nvPr/>
        </p:nvSpPr>
        <p:spPr>
          <a:xfrm>
            <a:off x="443400" y="1753925"/>
            <a:ext cx="4601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Requerimientos funcionales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12"/>
          <p:cNvSpPr txBox="1"/>
          <p:nvPr/>
        </p:nvSpPr>
        <p:spPr>
          <a:xfrm>
            <a:off x="6429050" y="1753925"/>
            <a:ext cx="5877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Requerimientos no funcionales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3"/>
          <p:cNvSpPr txBox="1"/>
          <p:nvPr>
            <p:ph type="title"/>
          </p:nvPr>
        </p:nvSpPr>
        <p:spPr>
          <a:xfrm>
            <a:off x="456217" y="330750"/>
            <a:ext cx="10260000" cy="83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Work Sans Medium"/>
              <a:buNone/>
            </a:pPr>
            <a:r>
              <a:rPr lang="es-MX" sz="40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Mockup  </a:t>
            </a:r>
            <a:endParaRPr/>
          </a:p>
        </p:txBody>
      </p:sp>
      <p:pic>
        <p:nvPicPr>
          <p:cNvPr id="201" name="Google Shape;201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5" y="1441977"/>
            <a:ext cx="2709700" cy="229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09700" y="1448450"/>
            <a:ext cx="3064425" cy="268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65725" y="1448450"/>
            <a:ext cx="2936100" cy="306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25" y="3700175"/>
            <a:ext cx="2709700" cy="299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709700" y="3736950"/>
            <a:ext cx="2956025" cy="295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13"/>
          <p:cNvPicPr preferRelativeResize="0"/>
          <p:nvPr/>
        </p:nvPicPr>
        <p:blipFill rotWithShape="1">
          <a:blip r:embed="rId8">
            <a:alphaModFix/>
          </a:blip>
          <a:srcRect b="0" l="0" r="0" t="2723"/>
          <a:stretch/>
        </p:blipFill>
        <p:spPr>
          <a:xfrm>
            <a:off x="5606600" y="3803425"/>
            <a:ext cx="3015150" cy="290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1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565050" y="3736950"/>
            <a:ext cx="3485725" cy="2990900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13"/>
          <p:cNvSpPr txBox="1"/>
          <p:nvPr/>
        </p:nvSpPr>
        <p:spPr>
          <a:xfrm>
            <a:off x="9114063" y="1473450"/>
            <a:ext cx="2387700" cy="5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●"/>
            </a:pPr>
            <a:r>
              <a:rPr lang="es-MX" sz="2200">
                <a:solidFill>
                  <a:schemeClr val="dk1"/>
                </a:solidFill>
                <a:uFill>
                  <a:noFill/>
                </a:uFill>
                <a:latin typeface="Calibri"/>
                <a:ea typeface="Calibri"/>
                <a:cs typeface="Calibri"/>
                <a:sym typeface="Calibri"/>
                <a:hlinkClick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</a:t>
            </a:r>
            <a:r>
              <a:rPr lang="es-MX" sz="2200">
                <a:solidFill>
                  <a:schemeClr val="dk1"/>
                </a:solidFill>
                <a:uFill>
                  <a:noFill/>
                </a:uFill>
                <a:latin typeface="Calibri"/>
                <a:ea typeface="Calibri"/>
                <a:cs typeface="Calibri"/>
                <a:sym typeface="Calibri"/>
                <a:hlinkClick r:id="rId1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dmin</a:t>
            </a:r>
            <a:r>
              <a:rPr lang="es-MX" sz="2200">
                <a:solidFill>
                  <a:schemeClr val="dk1"/>
                </a:solidFill>
                <a:uFill>
                  <a:noFill/>
                </a:uFill>
                <a:latin typeface="Calibri"/>
                <a:ea typeface="Calibri"/>
                <a:cs typeface="Calibri"/>
                <a:sym typeface="Calibri"/>
                <a:hlinkClick r:id="rId1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●"/>
            </a:pPr>
            <a:r>
              <a:rPr lang="es-MX" sz="2200">
                <a:solidFill>
                  <a:schemeClr val="dk1"/>
                </a:solidFill>
                <a:uFill>
                  <a:noFill/>
                </a:uFill>
                <a:latin typeface="Calibri"/>
                <a:ea typeface="Calibri"/>
                <a:cs typeface="Calibri"/>
                <a:sym typeface="Calibri"/>
                <a:hlinkClick r:id="rId1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coordinador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●"/>
            </a:pPr>
            <a:r>
              <a:rPr lang="es-MX" sz="2200">
                <a:solidFill>
                  <a:schemeClr val="dk1"/>
                </a:solidFill>
                <a:uFill>
                  <a:noFill/>
                </a:uFill>
                <a:latin typeface="Calibri"/>
                <a:ea typeface="Calibri"/>
                <a:cs typeface="Calibri"/>
                <a:sym typeface="Calibri"/>
                <a:hlinkClick r:id="rId1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profesores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●"/>
            </a:pPr>
            <a:r>
              <a:rPr lang="es-MX" sz="2200">
                <a:solidFill>
                  <a:schemeClr val="dk1"/>
                </a:solidFill>
                <a:uFill>
                  <a:noFill/>
                </a:uFill>
                <a:latin typeface="Calibri"/>
                <a:ea typeface="Calibri"/>
                <a:cs typeface="Calibri"/>
                <a:sym typeface="Calibri"/>
                <a:hlinkClick r:id="rId1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padres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●"/>
            </a:pPr>
            <a:r>
              <a:rPr lang="es-MX" sz="2200">
                <a:solidFill>
                  <a:schemeClr val="dk1"/>
                </a:solidFill>
                <a:uFill>
                  <a:noFill/>
                </a:uFill>
                <a:latin typeface="Calibri"/>
                <a:ea typeface="Calibri"/>
                <a:cs typeface="Calibri"/>
                <a:sym typeface="Calibri"/>
                <a:hlinkClick r:id="rId1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e</a:t>
            </a:r>
            <a:r>
              <a:rPr lang="es-MX" sz="2200">
                <a:solidFill>
                  <a:schemeClr val="dk1"/>
                </a:solidFill>
                <a:uFill>
                  <a:noFill/>
                </a:uFill>
                <a:latin typeface="Calibri"/>
                <a:ea typeface="Calibri"/>
                <a:cs typeface="Calibri"/>
                <a:sym typeface="Calibri"/>
                <a:hlinkClick r:id="rId1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studiante</a:t>
            </a:r>
            <a:r>
              <a:rPr lang="es-MX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Calibri"/>
              <a:buChar char="●"/>
            </a:pPr>
            <a:r>
              <a:rPr lang="es-MX" sz="2200">
                <a:solidFill>
                  <a:schemeClr val="dk1"/>
                </a:solidFill>
                <a:uFill>
                  <a:noFill/>
                </a:uFill>
                <a:latin typeface="Calibri"/>
                <a:ea typeface="Calibri"/>
                <a:cs typeface="Calibri"/>
                <a:sym typeface="Calibri"/>
                <a:hlinkClick r:id="rId1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Secretaria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n que contiene Interfaz de usuario gráfica&#10;&#10;Descripción generada automáticamente" id="213" name="Google Shape;213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"/>
          <p:cNvSpPr txBox="1"/>
          <p:nvPr>
            <p:ph type="title"/>
          </p:nvPr>
        </p:nvSpPr>
        <p:spPr>
          <a:xfrm>
            <a:off x="456236" y="11048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lang="es-MX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Integrantes</a:t>
            </a:r>
            <a:endParaRPr/>
          </a:p>
        </p:txBody>
      </p:sp>
      <p:pic>
        <p:nvPicPr>
          <p:cNvPr id="106" name="Google Shape;106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6236" y="1704513"/>
            <a:ext cx="3186738" cy="4005414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2"/>
          <p:cNvSpPr txBox="1"/>
          <p:nvPr/>
        </p:nvSpPr>
        <p:spPr>
          <a:xfrm>
            <a:off x="4998126" y="2968556"/>
            <a:ext cx="58059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s-MX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Yised Dayana Castiblanco Herrera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s-MX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Dylan Santiago Herrera Espinosa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s-MX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Cristian David Quevedo Duran 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3"/>
          <p:cNvSpPr txBox="1"/>
          <p:nvPr>
            <p:ph type="title"/>
          </p:nvPr>
        </p:nvSpPr>
        <p:spPr>
          <a:xfrm>
            <a:off x="456217" y="330750"/>
            <a:ext cx="10260000" cy="83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Work Sans Medium"/>
              <a:buNone/>
            </a:pPr>
            <a:r>
              <a:rPr lang="es-MX" sz="40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Formulación del Proyecto </a:t>
            </a:r>
            <a:endParaRPr/>
          </a:p>
        </p:txBody>
      </p:sp>
      <p:sp>
        <p:nvSpPr>
          <p:cNvPr id="113" name="Google Shape;113;p3"/>
          <p:cNvSpPr txBox="1"/>
          <p:nvPr/>
        </p:nvSpPr>
        <p:spPr>
          <a:xfrm>
            <a:off x="8182700" y="2706703"/>
            <a:ext cx="1420428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s-MX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IRIS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4" name="Google Shape;114;p3"/>
          <p:cNvCxnSpPr/>
          <p:nvPr/>
        </p:nvCxnSpPr>
        <p:spPr>
          <a:xfrm>
            <a:off x="6021302" y="3837708"/>
            <a:ext cx="720000" cy="0"/>
          </a:xfrm>
          <a:prstGeom prst="straightConnector1">
            <a:avLst/>
          </a:prstGeom>
          <a:noFill/>
          <a:ln cap="flat" cmpd="sng" w="508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15" name="Google Shape;115;p3"/>
          <p:cNvSpPr txBox="1"/>
          <p:nvPr/>
        </p:nvSpPr>
        <p:spPr>
          <a:xfrm>
            <a:off x="5909569" y="3969099"/>
            <a:ext cx="60960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MX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Plataforma Tecnológica para la</a:t>
            </a:r>
            <a:r>
              <a:rPr lang="es-MX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Gestión Educativa la cual </a:t>
            </a:r>
            <a:r>
              <a:rPr lang="es-MX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ayudará</a:t>
            </a:r>
            <a:r>
              <a:rPr lang="es-MX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 mejorar los procesos administrativos y educativos donde tanto padres de familia como </a:t>
            </a:r>
            <a:r>
              <a:rPr lang="es-MX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secretaria</a:t>
            </a:r>
            <a:r>
              <a:rPr lang="es-MX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MX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podrán</a:t>
            </a:r>
            <a:r>
              <a:rPr lang="es-MX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ingresar y tener la información </a:t>
            </a:r>
            <a:r>
              <a:rPr lang="es-MX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necesaria</a:t>
            </a:r>
            <a:r>
              <a:rPr lang="es-MX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 manera </a:t>
            </a:r>
            <a:r>
              <a:rPr lang="es-MX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rápida </a:t>
            </a:r>
            <a:r>
              <a:rPr lang="es-MX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6" name="Google Shape;116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9850" y="1834875"/>
            <a:ext cx="5604769" cy="4699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4"/>
          <p:cNvSpPr txBox="1"/>
          <p:nvPr/>
        </p:nvSpPr>
        <p:spPr>
          <a:xfrm>
            <a:off x="950054" y="605917"/>
            <a:ext cx="5547843" cy="10730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2600"/>
              <a:buFont typeface="Work Sans Light"/>
              <a:buNone/>
            </a:pPr>
            <a:r>
              <a:rPr b="0" i="0" lang="es-MX" sz="2600" u="none" cap="none" strike="noStrike">
                <a:solidFill>
                  <a:srgbClr val="38AA00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Objetivo General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2" name="Google Shape;122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52477" y="1456884"/>
            <a:ext cx="5435536" cy="499179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3" name="Google Shape;123;p4"/>
          <p:cNvCxnSpPr>
            <a:stCxn id="121" idx="1"/>
          </p:cNvCxnSpPr>
          <p:nvPr/>
        </p:nvCxnSpPr>
        <p:spPr>
          <a:xfrm flipH="1" rot="10800000">
            <a:off x="950054" y="1094432"/>
            <a:ext cx="5042400" cy="48000"/>
          </a:xfrm>
          <a:prstGeom prst="straightConnector1">
            <a:avLst/>
          </a:prstGeom>
          <a:noFill/>
          <a:ln cap="flat" cmpd="sng" w="508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24" name="Google Shape;124;p4"/>
          <p:cNvSpPr txBox="1"/>
          <p:nvPr/>
        </p:nvSpPr>
        <p:spPr>
          <a:xfrm>
            <a:off x="1406025" y="3167825"/>
            <a:ext cx="47829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>
                <a:solidFill>
                  <a:schemeClr val="dk1"/>
                </a:solidFill>
              </a:rPr>
              <a:t>Implementar el software Edufast el cual  optimice los procesos administrativos y académicos en una institución educativa, mediante la integración de funciones de planificación y seguimiento.</a:t>
            </a:r>
            <a:endParaRPr sz="18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5"/>
          <p:cNvSpPr txBox="1"/>
          <p:nvPr/>
        </p:nvSpPr>
        <p:spPr>
          <a:xfrm>
            <a:off x="950054" y="605917"/>
            <a:ext cx="5547843" cy="10730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2600"/>
              <a:buFont typeface="Work Sans Light"/>
              <a:buNone/>
            </a:pPr>
            <a:r>
              <a:rPr b="0" i="0" lang="es-MX" sz="2600" u="none" cap="none" strike="noStrike">
                <a:solidFill>
                  <a:srgbClr val="38AA00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Objetivo Específicos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30" name="Google Shape;130;p5"/>
          <p:cNvCxnSpPr>
            <a:stCxn id="129" idx="1"/>
          </p:cNvCxnSpPr>
          <p:nvPr/>
        </p:nvCxnSpPr>
        <p:spPr>
          <a:xfrm flipH="1" rot="10800000">
            <a:off x="950054" y="1094432"/>
            <a:ext cx="5042400" cy="48000"/>
          </a:xfrm>
          <a:prstGeom prst="straightConnector1">
            <a:avLst/>
          </a:prstGeom>
          <a:noFill/>
          <a:ln cap="flat" cmpd="sng" w="508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31" name="Google Shape;131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20396" y="1399620"/>
            <a:ext cx="5185207" cy="4415253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5"/>
          <p:cNvSpPr txBox="1"/>
          <p:nvPr/>
        </p:nvSpPr>
        <p:spPr>
          <a:xfrm>
            <a:off x="319650" y="1304350"/>
            <a:ext cx="5547900" cy="53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lnSpc>
                <a:spcPct val="87916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s-MX" sz="1614">
                <a:solidFill>
                  <a:schemeClr val="dk1"/>
                </a:solidFill>
              </a:rPr>
              <a:t>Desarrollar un sistema para la creación y gestión de horarios la cual se adapte a las necesidades del docente y estudiantes.</a:t>
            </a:r>
            <a:endParaRPr sz="1614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87916"/>
              </a:lnSpc>
              <a:spcBef>
                <a:spcPts val="800"/>
              </a:spcBef>
              <a:spcAft>
                <a:spcPts val="0"/>
              </a:spcAft>
              <a:buSzPts val="275"/>
              <a:buNone/>
            </a:pPr>
            <a:r>
              <a:rPr lang="es-MX" sz="1614">
                <a:solidFill>
                  <a:schemeClr val="dk1"/>
                </a:solidFill>
              </a:rPr>
              <a:t>Implementar un sistema de matrículas en línea que facilite a los padres de familia   el proceso de matriculación  al colegio.</a:t>
            </a:r>
            <a:endParaRPr sz="1614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87916"/>
              </a:lnSpc>
              <a:spcBef>
                <a:spcPts val="800"/>
              </a:spcBef>
              <a:spcAft>
                <a:spcPts val="0"/>
              </a:spcAft>
              <a:buSzPts val="275"/>
              <a:buNone/>
            </a:pPr>
            <a:r>
              <a:rPr lang="es-MX" sz="1614">
                <a:solidFill>
                  <a:schemeClr val="dk1"/>
                </a:solidFill>
              </a:rPr>
              <a:t>Crear un sistema eficiente </a:t>
            </a:r>
            <a:r>
              <a:rPr lang="es-MX" sz="1614">
                <a:solidFill>
                  <a:schemeClr val="dk1"/>
                </a:solidFill>
              </a:rPr>
              <a:t>pa</a:t>
            </a:r>
            <a:r>
              <a:rPr lang="es-MX" sz="1614">
                <a:solidFill>
                  <a:schemeClr val="dk1"/>
                </a:solidFill>
              </a:rPr>
              <a:t>ra el registro y seguimiento de faltas disciplinarias que permita a los administrativos y docentes gestionar de</a:t>
            </a:r>
            <a:r>
              <a:rPr lang="es-MX" sz="1614">
                <a:solidFill>
                  <a:schemeClr val="dk1"/>
                </a:solidFill>
              </a:rPr>
              <a:t> manera efectiva el seguimiento de estas</a:t>
            </a:r>
            <a:endParaRPr sz="1614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87916"/>
              </a:lnSpc>
              <a:spcBef>
                <a:spcPts val="800"/>
              </a:spcBef>
              <a:spcAft>
                <a:spcPts val="0"/>
              </a:spcAft>
              <a:buSzPts val="275"/>
              <a:buNone/>
            </a:pPr>
            <a:r>
              <a:rPr lang="es-MX" sz="1614">
                <a:solidFill>
                  <a:schemeClr val="dk1"/>
                </a:solidFill>
              </a:rPr>
              <a:t>Realizar un registro y monitoreo de las inasistencias de los estudiantes lo que ayuda a la intervención temprana para promover la asistencia regular. </a:t>
            </a:r>
            <a:endParaRPr sz="1614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87916"/>
              </a:lnSpc>
              <a:spcBef>
                <a:spcPts val="800"/>
              </a:spcBef>
              <a:spcAft>
                <a:spcPts val="0"/>
              </a:spcAft>
              <a:buSzPts val="275"/>
              <a:buNone/>
            </a:pPr>
            <a:r>
              <a:rPr lang="es-MX" sz="1614">
                <a:solidFill>
                  <a:schemeClr val="dk1"/>
                </a:solidFill>
              </a:rPr>
              <a:t>Automatizar la emisión de certificaciones y otros documentos académicos lo que ayuda en la disponibilidad de manera rápida  y segura.</a:t>
            </a:r>
            <a:endParaRPr sz="1614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87916"/>
              </a:lnSpc>
              <a:spcBef>
                <a:spcPts val="800"/>
              </a:spcBef>
              <a:spcAft>
                <a:spcPts val="0"/>
              </a:spcAft>
              <a:buSzPts val="275"/>
              <a:buNone/>
            </a:pPr>
            <a:r>
              <a:rPr lang="es-MX" sz="1614">
                <a:solidFill>
                  <a:schemeClr val="dk1"/>
                </a:solidFill>
              </a:rPr>
              <a:t>Crear  la distribución de boletines y reportes de notas, permitiendo a los padres y estudiantes acceder a la información académica.  </a:t>
            </a:r>
            <a:endParaRPr sz="1614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87916"/>
              </a:lnSpc>
              <a:spcBef>
                <a:spcPts val="800"/>
              </a:spcBef>
              <a:spcAft>
                <a:spcPts val="0"/>
              </a:spcAft>
              <a:buSzPts val="275"/>
              <a:buNone/>
            </a:pPr>
            <a:r>
              <a:rPr lang="es-MX" sz="1614">
                <a:solidFill>
                  <a:schemeClr val="dk1"/>
                </a:solidFill>
              </a:rPr>
              <a:t>Desarrollar el software EDUFAST</a:t>
            </a:r>
            <a:r>
              <a:rPr lang="es-MX" sz="737">
                <a:solidFill>
                  <a:schemeClr val="dk1"/>
                </a:solidFill>
              </a:rPr>
              <a:t>.</a:t>
            </a:r>
            <a:endParaRPr sz="737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87916"/>
              </a:lnSpc>
              <a:spcBef>
                <a:spcPts val="800"/>
              </a:spcBef>
              <a:spcAft>
                <a:spcPts val="800"/>
              </a:spcAft>
              <a:buSzPts val="275"/>
              <a:buNone/>
            </a:pPr>
            <a:r>
              <a:t/>
            </a:r>
            <a:endParaRPr sz="35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6"/>
          <p:cNvSpPr txBox="1"/>
          <p:nvPr/>
        </p:nvSpPr>
        <p:spPr>
          <a:xfrm>
            <a:off x="950054" y="605917"/>
            <a:ext cx="5547843" cy="10730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2600"/>
              <a:buFont typeface="Work Sans Light"/>
              <a:buNone/>
            </a:pPr>
            <a:r>
              <a:rPr b="0" i="0" lang="es-MX" sz="2600" u="none" cap="none" strike="noStrike">
                <a:solidFill>
                  <a:srgbClr val="38AA00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Planteamiento del Problema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38" name="Google Shape;138;p6"/>
          <p:cNvCxnSpPr>
            <a:stCxn id="137" idx="1"/>
          </p:cNvCxnSpPr>
          <p:nvPr/>
        </p:nvCxnSpPr>
        <p:spPr>
          <a:xfrm flipH="1" rot="10800000">
            <a:off x="950054" y="1094432"/>
            <a:ext cx="5042400" cy="48000"/>
          </a:xfrm>
          <a:prstGeom prst="straightConnector1">
            <a:avLst/>
          </a:prstGeom>
          <a:noFill/>
          <a:ln cap="flat" cmpd="sng" w="508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39" name="Google Shape;139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06381" y="1535027"/>
            <a:ext cx="1695450" cy="3513223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6"/>
          <p:cNvSpPr txBox="1"/>
          <p:nvPr/>
        </p:nvSpPr>
        <p:spPr>
          <a:xfrm>
            <a:off x="756825" y="1851600"/>
            <a:ext cx="5042400" cy="40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07916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s-MX" sz="1800">
                <a:solidFill>
                  <a:schemeClr val="dk1"/>
                </a:solidFill>
              </a:rPr>
              <a:t>Actualmente,muchas instituciones educativas gestionan sus procedimientos mediante sistemas tradicionales que no están completamente integrados,lo que resulta en ineficiencias operativas, pérdida de información valiosa. Esto incluye la planificación académica y el seguimiento del rendimiento estudiantil. La falta de una plataforma unificada y adaptable conlleva a una gestión la cual impacta negativamente la calidad educativa, la experiencia de los estudiantes y la capacidad de las instituciones para tomar decisiones basadas en los padres.</a:t>
            </a:r>
            <a:endParaRPr sz="18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7"/>
          <p:cNvSpPr txBox="1"/>
          <p:nvPr/>
        </p:nvSpPr>
        <p:spPr>
          <a:xfrm>
            <a:off x="950054" y="605917"/>
            <a:ext cx="5547843" cy="10730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2600"/>
              <a:buFont typeface="Work Sans Light"/>
              <a:buNone/>
            </a:pPr>
            <a:r>
              <a:rPr b="0" i="0" lang="es-MX" sz="2600" u="none" cap="none" strike="noStrike">
                <a:solidFill>
                  <a:srgbClr val="38AA00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Pregunta  Problema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46" name="Google Shape;146;p7"/>
          <p:cNvCxnSpPr>
            <a:stCxn id="145" idx="1"/>
          </p:cNvCxnSpPr>
          <p:nvPr/>
        </p:nvCxnSpPr>
        <p:spPr>
          <a:xfrm flipH="1" rot="10800000">
            <a:off x="950054" y="1094432"/>
            <a:ext cx="5042400" cy="48000"/>
          </a:xfrm>
          <a:prstGeom prst="straightConnector1">
            <a:avLst/>
          </a:prstGeom>
          <a:noFill/>
          <a:ln cap="flat" cmpd="sng" w="508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47" name="Google Shape;147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82247" y="1721458"/>
            <a:ext cx="1476375" cy="3415083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7"/>
          <p:cNvSpPr txBox="1"/>
          <p:nvPr/>
        </p:nvSpPr>
        <p:spPr>
          <a:xfrm>
            <a:off x="1429550" y="3064425"/>
            <a:ext cx="5547900" cy="16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07916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s-MX" sz="1800">
                <a:solidFill>
                  <a:schemeClr val="dk1"/>
                </a:solidFill>
              </a:rPr>
              <a:t>¿Cómo se puede mejorar el seguimiento del proceso educativo de los estudiantes, facilitar la comunicación entre los maestros, alumnos y padres, y poder gestionar de manera eficiente la información académica ? </a:t>
            </a:r>
            <a:endParaRPr sz="18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8"/>
          <p:cNvSpPr txBox="1"/>
          <p:nvPr/>
        </p:nvSpPr>
        <p:spPr>
          <a:xfrm>
            <a:off x="950054" y="605917"/>
            <a:ext cx="5547843" cy="10730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2600"/>
              <a:buFont typeface="Work Sans Light"/>
              <a:buNone/>
            </a:pPr>
            <a:r>
              <a:rPr b="0" i="0" lang="es-MX" sz="2600" u="none" cap="none" strike="noStrike">
                <a:solidFill>
                  <a:srgbClr val="38AA00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Alcance 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54" name="Google Shape;154;p8"/>
          <p:cNvCxnSpPr>
            <a:stCxn id="153" idx="1"/>
          </p:cNvCxnSpPr>
          <p:nvPr/>
        </p:nvCxnSpPr>
        <p:spPr>
          <a:xfrm flipH="1" rot="10800000">
            <a:off x="950054" y="1094432"/>
            <a:ext cx="5042400" cy="48000"/>
          </a:xfrm>
          <a:prstGeom prst="straightConnector1">
            <a:avLst/>
          </a:prstGeom>
          <a:noFill/>
          <a:ln cap="flat" cmpd="sng" w="508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55" name="Google Shape;155;p8"/>
          <p:cNvPicPr preferRelativeResize="0"/>
          <p:nvPr/>
        </p:nvPicPr>
        <p:blipFill rotWithShape="1">
          <a:blip r:embed="rId3">
            <a:alphaModFix amt="70000"/>
          </a:blip>
          <a:srcRect b="0" l="0" r="0" t="0"/>
          <a:stretch/>
        </p:blipFill>
        <p:spPr>
          <a:xfrm>
            <a:off x="7199789" y="1631023"/>
            <a:ext cx="4145873" cy="3533775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8"/>
          <p:cNvSpPr txBox="1"/>
          <p:nvPr/>
        </p:nvSpPr>
        <p:spPr>
          <a:xfrm>
            <a:off x="863800" y="2089550"/>
            <a:ext cx="5214900" cy="37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Desarrollar el  software Edufast el cual </a:t>
            </a:r>
            <a:r>
              <a:rPr lang="es-MX" sz="1800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brindará</a:t>
            </a:r>
            <a:r>
              <a:rPr lang="es-MX" sz="1800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herramientas para todo el personal de las instituciones educativas, lo que incluye profesores, padres de familia, secretarias, acudientes y coordinación.</a:t>
            </a:r>
            <a:endParaRPr sz="1800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spcBef>
                <a:spcPts val="1500"/>
              </a:spcBef>
              <a:spcAft>
                <a:spcPts val="1500"/>
              </a:spcAft>
              <a:buNone/>
            </a:pPr>
            <a:r>
              <a:rPr lang="es-MX" sz="1800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En el software EDUFAST se podrá observar la  gestión de matrículas, de boletines y certificados, el seguimiento académico de los estudiantes, la organización de horarios y la administración de procesos académicos. Todo esto se realiza de manera eficiente, optimizando la información y la comunicación con los estudiantes.</a:t>
            </a:r>
            <a:endParaRPr sz="1800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7" name="Google Shape;157;p8"/>
          <p:cNvSpPr txBox="1"/>
          <p:nvPr/>
        </p:nvSpPr>
        <p:spPr>
          <a:xfrm flipH="1">
            <a:off x="10376925" y="6401425"/>
            <a:ext cx="1921500" cy="5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>
                <a:solidFill>
                  <a:schemeClr val="dk1"/>
                </a:solidFill>
                <a:uFill>
                  <a:noFill/>
                </a:u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Ver documento</a:t>
            </a:r>
            <a:r>
              <a:rPr lang="es-MX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9"/>
          <p:cNvSpPr txBox="1"/>
          <p:nvPr>
            <p:ph type="title"/>
          </p:nvPr>
        </p:nvSpPr>
        <p:spPr>
          <a:xfrm>
            <a:off x="456217" y="330750"/>
            <a:ext cx="10260000" cy="83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Work Sans Medium"/>
              <a:buNone/>
            </a:pPr>
            <a:r>
              <a:rPr lang="es-MX" sz="40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Mapas de Procesos </a:t>
            </a:r>
            <a:endParaRPr/>
          </a:p>
        </p:txBody>
      </p:sp>
      <p:pic>
        <p:nvPicPr>
          <p:cNvPr id="163" name="Google Shape;163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2575" y="1991400"/>
            <a:ext cx="11427727" cy="4012524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9"/>
          <p:cNvSpPr txBox="1"/>
          <p:nvPr/>
        </p:nvSpPr>
        <p:spPr>
          <a:xfrm>
            <a:off x="10914350" y="6473700"/>
            <a:ext cx="1941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>
                <a:solidFill>
                  <a:schemeClr val="dk1"/>
                </a:solidFill>
                <a:uFill>
                  <a:noFill/>
                </a:u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ver formato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9"/>
          <p:cNvSpPr txBox="1"/>
          <p:nvPr/>
        </p:nvSpPr>
        <p:spPr>
          <a:xfrm>
            <a:off x="364550" y="1451325"/>
            <a:ext cx="11380800" cy="2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 institución sin implementar el software 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2024-03-15T00:49:27Z</dcterms:created>
  <dc:creator>Carlos Andrés Herrera Mora</dc:creator>
</cp:coreProperties>
</file>